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7"/>
  </p:handoutMasterIdLst>
  <p:sldIdLst>
    <p:sldId id="256" r:id="rId2"/>
    <p:sldId id="295" r:id="rId3"/>
    <p:sldId id="291" r:id="rId4"/>
    <p:sldId id="258" r:id="rId5"/>
    <p:sldId id="259" r:id="rId6"/>
    <p:sldId id="260" r:id="rId7"/>
    <p:sldId id="282" r:id="rId8"/>
    <p:sldId id="261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92" r:id="rId26"/>
    <p:sldId id="293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94" r:id="rId3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0000FF"/>
    <a:srgbClr val="000099"/>
    <a:srgbClr val="008080"/>
    <a:srgbClr val="006600"/>
    <a:srgbClr val="080808"/>
    <a:srgbClr val="FFFF66"/>
    <a:srgbClr val="99CCFF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9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51958-475E-4E2D-8CA7-A67572EB6F4A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58F25-807E-4509-A9D3-DE2BBDDAF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8519-4D82-4343-9731-ECA086EEC978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A8EA-DC61-4BAD-B81E-961BDE5DC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8519-4D82-4343-9731-ECA086EEC978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A8EA-DC61-4BAD-B81E-961BDE5DC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8519-4D82-4343-9731-ECA086EEC978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A8EA-DC61-4BAD-B81E-961BDE5DC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8519-4D82-4343-9731-ECA086EEC978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A8EA-DC61-4BAD-B81E-961BDE5DC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8519-4D82-4343-9731-ECA086EEC978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A8EA-DC61-4BAD-B81E-961BDE5DC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8519-4D82-4343-9731-ECA086EEC978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A8EA-DC61-4BAD-B81E-961BDE5DC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8519-4D82-4343-9731-ECA086EEC978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A8EA-DC61-4BAD-B81E-961BDE5DC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8519-4D82-4343-9731-ECA086EEC978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77A8EA-DC61-4BAD-B81E-961BDE5DCB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8519-4D82-4343-9731-ECA086EEC978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A8EA-DC61-4BAD-B81E-961BDE5DC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8519-4D82-4343-9731-ECA086EEC978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A77A8EA-DC61-4BAD-B81E-961BDE5DC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0C88519-4D82-4343-9731-ECA086EEC978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A8EA-DC61-4BAD-B81E-961BDE5DC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0C88519-4D82-4343-9731-ECA086EEC978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A77A8EA-DC61-4BAD-B81E-961BDE5DC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ark-learn.com/english/page.asp?p=questionnair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04800"/>
            <a:ext cx="6480048" cy="1752600"/>
          </a:xfrm>
        </p:spPr>
        <p:txBody>
          <a:bodyPr/>
          <a:lstStyle/>
          <a:p>
            <a:r>
              <a:rPr lang="en-US" dirty="0" smtClean="0"/>
              <a:t>Learning Styles, SQ3R and Note Taking Orientation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895600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6699FF"/>
                </a:solidFill>
                <a:latin typeface="Engravers MT" pitchFamily="18" charset="0"/>
              </a:rPr>
              <a:t>Study Smarter, Not Harder!</a:t>
            </a:r>
            <a:endParaRPr lang="en-US" sz="4400" dirty="0">
              <a:solidFill>
                <a:srgbClr val="6699FF"/>
              </a:solidFill>
              <a:latin typeface="Engravers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 – Survey Bold Words</a:t>
            </a:r>
            <a:endParaRPr lang="en-US" dirty="0"/>
          </a:p>
        </p:txBody>
      </p:sp>
      <p:pic>
        <p:nvPicPr>
          <p:cNvPr id="2050" name="Picture 2" descr="C:\Documents and Settings\Eli Herrera\My Documents\My Pictures\SQ3R4\Bold Word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9908" y="1600201"/>
            <a:ext cx="49784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 – Survey Italic Words</a:t>
            </a:r>
            <a:endParaRPr lang="en-US" dirty="0"/>
          </a:p>
        </p:txBody>
      </p:sp>
      <p:pic>
        <p:nvPicPr>
          <p:cNvPr id="3074" name="Picture 2" descr="C:\Documents and Settings\Eli Herrera\My Documents\My Pictures\SQ3R4\Italic Word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057400"/>
            <a:ext cx="5018617" cy="3763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 – Survey Graphs</a:t>
            </a:r>
            <a:endParaRPr lang="en-US" dirty="0"/>
          </a:p>
        </p:txBody>
      </p:sp>
      <p:pic>
        <p:nvPicPr>
          <p:cNvPr id="4098" name="Picture 2" descr="C:\Documents and Settings\Eli Herrera\My Documents\My Pictures\SQ3R4\Graph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 – Survey Charts </a:t>
            </a:r>
            <a:endParaRPr lang="en-US" dirty="0"/>
          </a:p>
        </p:txBody>
      </p:sp>
      <p:pic>
        <p:nvPicPr>
          <p:cNvPr id="5122" name="Picture 2" descr="C:\Documents and Settings\Eli Herrera\My Documents\My Pictures\SQ3R4\Chart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 – Survey Chapter Overviews </a:t>
            </a:r>
            <a:endParaRPr lang="en-US" dirty="0"/>
          </a:p>
        </p:txBody>
      </p:sp>
      <p:pic>
        <p:nvPicPr>
          <p:cNvPr id="6146" name="Picture 2" descr="C:\Documents and Settings\Eli Herrera\My Documents\My Pictures\SQ3R4\Chapter Overview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 – Survey Chapter Summaries</a:t>
            </a:r>
            <a:endParaRPr lang="en-US" dirty="0"/>
          </a:p>
        </p:txBody>
      </p:sp>
      <p:pic>
        <p:nvPicPr>
          <p:cNvPr id="7170" name="Picture 2" descr="C:\Documents and Settings\Eli Herrera\My Documents\My Pictures\SQ3R4\Chapter Summari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-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4525963"/>
          </a:xfrm>
        </p:spPr>
        <p:txBody>
          <a:bodyPr/>
          <a:lstStyle/>
          <a:p>
            <a:r>
              <a:rPr lang="en-US" dirty="0" smtClean="0"/>
              <a:t>Turn each concept you surveyed into a question and write it down in the margin of the book OR on the left side of your paper.  </a:t>
            </a:r>
          </a:p>
          <a:p>
            <a:r>
              <a:rPr lang="en-US" i="1" u="sng" dirty="0" smtClean="0">
                <a:solidFill>
                  <a:schemeClr val="tx1">
                    <a:lumMod val="95000"/>
                  </a:schemeClr>
                </a:solidFill>
              </a:rPr>
              <a:t>Write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Questions #1 on the left top side</a:t>
            </a:r>
          </a:p>
          <a:p>
            <a:pPr>
              <a:buNone/>
            </a:pPr>
            <a:endParaRPr lang="en-US" sz="1200" dirty="0"/>
          </a:p>
          <a:p>
            <a:pPr>
              <a:buNone/>
            </a:pPr>
            <a:r>
              <a:rPr lang="en-US" dirty="0" smtClean="0"/>
              <a:t>For example:  </a:t>
            </a:r>
          </a:p>
          <a:p>
            <a:endParaRPr lang="en-US" dirty="0"/>
          </a:p>
        </p:txBody>
      </p:sp>
      <p:pic>
        <p:nvPicPr>
          <p:cNvPr id="4" name="Picture 3" descr="Questio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4724400"/>
            <a:ext cx="35814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-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Leave plenty of space after Question #1</a:t>
            </a:r>
          </a:p>
          <a:p>
            <a:r>
              <a:rPr lang="en-US" b="1" u="sng" dirty="0" smtClean="0">
                <a:solidFill>
                  <a:schemeClr val="tx1">
                    <a:lumMod val="95000"/>
                  </a:schemeClr>
                </a:solidFill>
              </a:rPr>
              <a:t>Repeat by writing Questions/Concepts #2 and #3 on your paper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Write 3 – 4 questions/concepts/terms per page while leaving space between each.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 - 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you will Read with a purpose to find the answers to the questions you wrote in the margins.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Only read around what was Surveyed to answer the Questions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 - 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chemeClr val="tx1">
                    <a:lumMod val="95000"/>
                  </a:schemeClr>
                </a:solidFill>
              </a:rPr>
              <a:t>Write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 your answers / explanations in the margin or the right hand side of the paper across from the questions/concepts/terms</a:t>
            </a:r>
            <a:endParaRPr lang="en-US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Picture 3" descr="Ans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962400"/>
            <a:ext cx="43688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Please take the short online </a:t>
            </a:r>
            <a:r>
              <a:rPr lang="en-US" dirty="0" smtClean="0"/>
              <a:t>VARK Learning Styles assessment</a:t>
            </a:r>
            <a:r>
              <a:rPr lang="en-US" dirty="0" smtClean="0"/>
              <a:t>. </a:t>
            </a:r>
            <a:r>
              <a:rPr lang="en-US" dirty="0" smtClean="0">
                <a:hlinkClick r:id="rId2"/>
              </a:rPr>
              <a:t>http://www.vark-learn.com/english/page.asp?p=questionnaire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you need to know about your scores is:</a:t>
            </a:r>
          </a:p>
          <a:p>
            <a:pPr lvl="1"/>
            <a:r>
              <a:rPr lang="en-US" dirty="0" smtClean="0"/>
              <a:t>one learning style is not better than the other</a:t>
            </a:r>
          </a:p>
          <a:p>
            <a:pPr lvl="1"/>
            <a:r>
              <a:rPr lang="en-US" dirty="0" smtClean="0"/>
              <a:t>each persons individual learning styles is simply the manner in which their brain makes memories to recall information</a:t>
            </a:r>
          </a:p>
          <a:p>
            <a:pPr lvl="1"/>
            <a:r>
              <a:rPr lang="en-US" dirty="0" smtClean="0"/>
              <a:t>our learning style varies from subject to subject depending on our interest and experience levels on that </a:t>
            </a:r>
            <a:r>
              <a:rPr lang="en-US" dirty="0" smtClean="0"/>
              <a:t>particular </a:t>
            </a:r>
            <a:r>
              <a:rPr lang="en-US" dirty="0" smtClean="0"/>
              <a:t>subject matter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r>
              <a:rPr lang="en-US" dirty="0" smtClean="0"/>
              <a:t>Learning Styles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R -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review the Questions and Answers in your margins.  </a:t>
            </a:r>
          </a:p>
          <a:p>
            <a:r>
              <a:rPr lang="en-US" dirty="0" smtClean="0"/>
              <a:t>Always say the answers out loud to confirm understanding.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R -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Also, review the Q &amp; A on the paper:</a:t>
            </a:r>
          </a:p>
          <a:p>
            <a:pPr lvl="1"/>
            <a:r>
              <a:rPr lang="en-US" dirty="0" smtClean="0"/>
              <a:t>Open-faced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 descr="Open fac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819400"/>
            <a:ext cx="4826000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R -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the Q &amp; A on the paper:</a:t>
            </a:r>
          </a:p>
          <a:p>
            <a:pPr lvl="1"/>
            <a:r>
              <a:rPr lang="en-US" dirty="0" smtClean="0"/>
              <a:t>You can Quiz yourself by folding the paper, asking the question and answering out loud without looking at the answer.</a:t>
            </a:r>
            <a:endParaRPr lang="en-US" dirty="0"/>
          </a:p>
        </p:txBody>
      </p:sp>
      <p:pic>
        <p:nvPicPr>
          <p:cNvPr id="4" name="Picture 3" descr="Qui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810000"/>
            <a:ext cx="2946400" cy="2209800"/>
          </a:xfrm>
          <a:prstGeom prst="rect">
            <a:avLst/>
          </a:prstGeom>
        </p:spPr>
      </p:pic>
      <p:pic>
        <p:nvPicPr>
          <p:cNvPr id="5" name="Picture 4" descr="Jeopard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3810000"/>
            <a:ext cx="2997200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R -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the Q &amp; A on the paper:</a:t>
            </a:r>
          </a:p>
          <a:p>
            <a:pPr lvl="1"/>
            <a:r>
              <a:rPr lang="en-US" dirty="0" smtClean="0"/>
              <a:t>You can play JEOPARDY by saying the answer and answering in the form of a question.</a:t>
            </a:r>
            <a:endParaRPr lang="en-US" dirty="0"/>
          </a:p>
        </p:txBody>
      </p:sp>
      <p:pic>
        <p:nvPicPr>
          <p:cNvPr id="4" name="Picture 3" descr="Jeopar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886200"/>
            <a:ext cx="2997200" cy="2247900"/>
          </a:xfrm>
          <a:prstGeom prst="rect">
            <a:avLst/>
          </a:prstGeom>
        </p:spPr>
      </p:pic>
      <p:pic>
        <p:nvPicPr>
          <p:cNvPr id="5" name="Picture 4" descr="Qui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3886200"/>
            <a:ext cx="29464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R - Reread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Reread the concepts you have difficulty remembering.</a:t>
            </a:r>
          </a:p>
          <a:p>
            <a:r>
              <a:rPr lang="en-US" dirty="0" smtClean="0"/>
              <a:t>Then Review the concepts, Reread them, Review them, Reread and Review again.</a:t>
            </a:r>
          </a:p>
          <a:p>
            <a:r>
              <a:rPr lang="en-US" dirty="0" smtClean="0"/>
              <a:t>You are now building experience with the material, which will help you remember the information for the test.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SQ3R In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Now you have added the invaluable </a:t>
            </a:r>
          </a:p>
          <a:p>
            <a:pPr>
              <a:buNone/>
            </a:pPr>
            <a:r>
              <a:rPr lang="en-US" dirty="0" smtClean="0"/>
              <a:t>textbook reading skills in the SQ3R: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 – Survey the material</a:t>
            </a:r>
          </a:p>
          <a:p>
            <a:pPr>
              <a:buNone/>
            </a:pPr>
            <a:r>
              <a:rPr lang="en-US" dirty="0" smtClean="0"/>
              <a:t>Q – Question what was surveyed</a:t>
            </a:r>
          </a:p>
          <a:p>
            <a:pPr>
              <a:buNone/>
            </a:pPr>
            <a:r>
              <a:rPr lang="en-US" dirty="0" smtClean="0"/>
              <a:t>R – Read to answer what was Questioned</a:t>
            </a:r>
          </a:p>
          <a:p>
            <a:pPr>
              <a:buNone/>
            </a:pPr>
            <a:r>
              <a:rPr lang="en-US" dirty="0" smtClean="0"/>
              <a:t>R – Review your Questions and Answers</a:t>
            </a:r>
          </a:p>
          <a:p>
            <a:pPr>
              <a:buNone/>
            </a:pPr>
            <a:r>
              <a:rPr lang="en-US" dirty="0" smtClean="0"/>
              <a:t>R – Reread the most difficult concepts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Taking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note paper you have been taking </a:t>
            </a:r>
          </a:p>
          <a:p>
            <a:pPr>
              <a:buNone/>
            </a:pPr>
            <a:r>
              <a:rPr lang="en-US" dirty="0" smtClean="0"/>
              <a:t>notes on is exactly how you should take </a:t>
            </a:r>
          </a:p>
          <a:p>
            <a:pPr>
              <a:buNone/>
            </a:pPr>
            <a:r>
              <a:rPr lang="en-US" dirty="0" smtClean="0"/>
              <a:t>notes in class and when you are reading a </a:t>
            </a:r>
          </a:p>
          <a:p>
            <a:pPr>
              <a:buNone/>
            </a:pPr>
            <a:r>
              <a:rPr lang="en-US" dirty="0" smtClean="0"/>
              <a:t>textbook to breakdown the information </a:t>
            </a:r>
          </a:p>
          <a:p>
            <a:pPr>
              <a:buNone/>
            </a:pPr>
            <a:r>
              <a:rPr lang="en-US" dirty="0" smtClean="0"/>
              <a:t>using the SQ3R.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Do you make note cards?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don’t already make note cards, then you can cut your paper/notes below the Q&amp;A, then staple or tape the paper to create note cards.</a:t>
            </a:r>
            <a:endParaRPr lang="en-US" dirty="0"/>
          </a:p>
        </p:txBody>
      </p:sp>
      <p:pic>
        <p:nvPicPr>
          <p:cNvPr id="4" name="Picture 3" descr="Note Car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3581400"/>
            <a:ext cx="37592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Study?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chance you get after class</a:t>
            </a:r>
          </a:p>
          <a:p>
            <a:r>
              <a:rPr lang="en-US" dirty="0" smtClean="0"/>
              <a:t>The night before the class</a:t>
            </a:r>
          </a:p>
          <a:p>
            <a:r>
              <a:rPr lang="en-US" dirty="0" smtClean="0"/>
              <a:t>10-15 minutes before class</a:t>
            </a:r>
          </a:p>
          <a:p>
            <a:r>
              <a:rPr lang="en-US" dirty="0" smtClean="0"/>
              <a:t>In your car at the Whataburger drive-thru</a:t>
            </a:r>
          </a:p>
          <a:p>
            <a:r>
              <a:rPr lang="en-US" dirty="0" smtClean="0"/>
              <a:t>In the lunch line or while eating</a:t>
            </a:r>
          </a:p>
          <a:p>
            <a:r>
              <a:rPr lang="en-US" dirty="0" smtClean="0"/>
              <a:t>While your riding in the car with family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gaining experience with the material</a:t>
            </a:r>
          </a:p>
          <a:p>
            <a:r>
              <a:rPr lang="en-US" dirty="0" smtClean="0"/>
              <a:t>The more experience  you gain with the material, the better you will be able to recall the information.</a:t>
            </a:r>
          </a:p>
          <a:p>
            <a:r>
              <a:rPr lang="en-US" dirty="0" smtClean="0"/>
              <a:t>The experience creates memories for you to recall the information during tests.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For example: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If I needed to learn chemistry, I would most likely </a:t>
            </a:r>
          </a:p>
          <a:p>
            <a:pPr lvl="1">
              <a:buNone/>
            </a:pPr>
            <a:r>
              <a:rPr lang="en-US" dirty="0" smtClean="0"/>
              <a:t>need to use more than one learning style to recall </a:t>
            </a:r>
          </a:p>
          <a:p>
            <a:pPr lvl="1">
              <a:buNone/>
            </a:pPr>
            <a:r>
              <a:rPr lang="en-US" dirty="0" smtClean="0"/>
              <a:t>the information.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On the other hand, if someone wanted to teach me </a:t>
            </a:r>
          </a:p>
          <a:p>
            <a:pPr lvl="1">
              <a:buNone/>
            </a:pPr>
            <a:r>
              <a:rPr lang="en-US" dirty="0" smtClean="0"/>
              <a:t>something about baseball, I would probably only </a:t>
            </a:r>
          </a:p>
          <a:p>
            <a:pPr lvl="1">
              <a:buNone/>
            </a:pPr>
            <a:r>
              <a:rPr lang="en-US" dirty="0" smtClean="0"/>
              <a:t>need to hear the information in order to teach it to</a:t>
            </a:r>
          </a:p>
          <a:p>
            <a:pPr lvl="1">
              <a:buNone/>
            </a:pPr>
            <a:r>
              <a:rPr lang="en-US" dirty="0" smtClean="0"/>
              <a:t>someone else.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r>
              <a:rPr lang="en-US" dirty="0" smtClean="0"/>
              <a:t>Learning Styles </a:t>
            </a:r>
            <a:r>
              <a:rPr lang="en-US" dirty="0" err="1" smtClean="0"/>
              <a:t>Con’t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formula is the “KEY” to the answer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formula has procedures to get to the solution.</a:t>
            </a:r>
          </a:p>
          <a:p>
            <a:pPr lvl="1"/>
            <a:r>
              <a:rPr lang="en-US" dirty="0" smtClean="0"/>
              <a:t>Step 1</a:t>
            </a:r>
          </a:p>
          <a:p>
            <a:pPr lvl="1"/>
            <a:r>
              <a:rPr lang="en-US" dirty="0" smtClean="0"/>
              <a:t>Step 2</a:t>
            </a:r>
          </a:p>
          <a:p>
            <a:pPr lvl="1"/>
            <a:r>
              <a:rPr lang="en-US" dirty="0" smtClean="0"/>
              <a:t>Step 3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try to remember the formula for the test?</a:t>
            </a:r>
          </a:p>
          <a:p>
            <a:r>
              <a:rPr lang="en-US" dirty="0" smtClean="0"/>
              <a:t>You try to MEMORIZE it!</a:t>
            </a:r>
          </a:p>
          <a:p>
            <a:r>
              <a:rPr lang="en-US" dirty="0" smtClean="0"/>
              <a:t>That’s wrong!</a:t>
            </a:r>
          </a:p>
          <a:p>
            <a:r>
              <a:rPr lang="en-US" dirty="0" smtClean="0"/>
              <a:t>You need experience with the formula, so…</a:t>
            </a:r>
          </a:p>
          <a:p>
            <a:r>
              <a:rPr lang="en-US" dirty="0" smtClean="0"/>
              <a:t>Practice writing the formula with every practice, homework or test problem!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your formula and procedures for a problem at the top of the page.</a:t>
            </a:r>
            <a:endParaRPr lang="en-US" dirty="0"/>
          </a:p>
        </p:txBody>
      </p:sp>
      <p:pic>
        <p:nvPicPr>
          <p:cNvPr id="4" name="Picture 3" descr="Math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895600"/>
            <a:ext cx="4724400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your solution and procedures for a problem at the bottom of the page.</a:t>
            </a:r>
            <a:endParaRPr lang="en-US" dirty="0"/>
          </a:p>
        </p:txBody>
      </p:sp>
      <p:pic>
        <p:nvPicPr>
          <p:cNvPr id="4" name="Picture 3" descr="Math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048000"/>
            <a:ext cx="41656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Repetition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 repetition gives you constructive experience with material, which helps to recall the information for the test.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914400"/>
          </a:xfrm>
        </p:spPr>
        <p:txBody>
          <a:bodyPr/>
          <a:lstStyle/>
          <a:p>
            <a:r>
              <a:rPr lang="en-US" dirty="0" smtClean="0"/>
              <a:t>Don’t forget…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467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more tools (study skills) you have, the </a:t>
            </a:r>
          </a:p>
          <a:p>
            <a:pPr>
              <a:buNone/>
            </a:pPr>
            <a:r>
              <a:rPr lang="en-US" dirty="0" smtClean="0"/>
              <a:t>better prepared you will be.  The better </a:t>
            </a:r>
          </a:p>
          <a:p>
            <a:pPr>
              <a:buNone/>
            </a:pPr>
            <a:r>
              <a:rPr lang="en-US" dirty="0" smtClean="0"/>
              <a:t>prepared you are, the more successful you </a:t>
            </a:r>
          </a:p>
          <a:p>
            <a:pPr>
              <a:buNone/>
            </a:pPr>
            <a:r>
              <a:rPr lang="en-US" dirty="0" smtClean="0"/>
              <a:t>will be!</a:t>
            </a:r>
          </a:p>
          <a:p>
            <a:pPr algn="ctr"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FFC000"/>
                </a:solidFill>
              </a:rPr>
              <a:t>Success </a:t>
            </a:r>
            <a:r>
              <a:rPr lang="en-US" sz="3600" b="1" dirty="0" smtClean="0">
                <a:solidFill>
                  <a:srgbClr val="FFC000"/>
                </a:solidFill>
              </a:rPr>
              <a:t>starts with </a:t>
            </a:r>
            <a:r>
              <a:rPr lang="en-US" sz="3600" b="1" dirty="0" smtClean="0">
                <a:solidFill>
                  <a:srgbClr val="FFC000"/>
                </a:solidFill>
              </a:rPr>
              <a:t>YOU</a:t>
            </a:r>
            <a:r>
              <a:rPr lang="en-US" sz="3600" b="1" dirty="0" smtClean="0">
                <a:solidFill>
                  <a:srgbClr val="FFC000"/>
                </a:solidFill>
              </a:rPr>
              <a:t>!</a:t>
            </a:r>
            <a:endParaRPr lang="en-US" sz="3600" b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Fold a sheet of notebook paper in half, vertically.</a:t>
            </a:r>
            <a:endParaRPr lang="en-US" dirty="0"/>
          </a:p>
        </p:txBody>
      </p:sp>
      <p:pic>
        <p:nvPicPr>
          <p:cNvPr id="4" name="Content Placeholder 3" descr="Blank Pap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2057400"/>
            <a:ext cx="2941108" cy="2743200"/>
          </a:xfrm>
        </p:spPr>
      </p:pic>
      <p:pic>
        <p:nvPicPr>
          <p:cNvPr id="5" name="Picture 4" descr="Folded 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057400"/>
            <a:ext cx="33528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S Q R </a:t>
            </a:r>
            <a:r>
              <a:rPr lang="en-US" dirty="0" err="1" smtClean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dirty="0" smtClean="0"/>
              <a:t> on the paper</a:t>
            </a:r>
            <a:endParaRPr lang="en-US" dirty="0"/>
          </a:p>
        </p:txBody>
      </p:sp>
      <p:pic>
        <p:nvPicPr>
          <p:cNvPr id="4" name="Content Placeholder 3" descr="SQRR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447800"/>
            <a:ext cx="5074708" cy="38060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Be sure to write down/copy everything you see on the note paper for the rest of this presentation.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The SQ3R helps break down the information in a chapter or section of a chapter into building blocks.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 -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  <a:ln>
            <a:noFill/>
          </a:ln>
        </p:spPr>
        <p:txBody>
          <a:bodyPr/>
          <a:lstStyle/>
          <a:p>
            <a:r>
              <a:rPr lang="en-US" dirty="0" smtClean="0"/>
              <a:t>Write Survey next to the S on your paper</a:t>
            </a:r>
          </a:p>
          <a:p>
            <a:r>
              <a:rPr lang="en-US" dirty="0" smtClean="0"/>
              <a:t>The first thing you do when you have a section to read is SURVEY the material by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highlighting, </a:t>
            </a:r>
            <a:r>
              <a:rPr lang="en-US" u="sng" dirty="0" smtClean="0"/>
              <a:t>underlining</a:t>
            </a:r>
            <a:r>
              <a:rPr lang="en-US" dirty="0" smtClean="0"/>
              <a:t>,                     , </a:t>
            </a:r>
          </a:p>
          <a:p>
            <a:endParaRPr lang="en-US" sz="1200" dirty="0"/>
          </a:p>
          <a:p>
            <a:pPr>
              <a:buNone/>
            </a:pPr>
            <a:r>
              <a:rPr lang="en-US" dirty="0" smtClean="0"/>
              <a:t>    putting a check mark (     ) , or star (       )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by/on:</a:t>
            </a:r>
          </a:p>
          <a:p>
            <a:pPr lvl="1"/>
            <a:r>
              <a:rPr lang="en-US" dirty="0" smtClean="0"/>
              <a:t>Headings, </a:t>
            </a:r>
            <a:r>
              <a:rPr lang="en-US" b="1" dirty="0" smtClean="0"/>
              <a:t>bold words</a:t>
            </a:r>
            <a:r>
              <a:rPr lang="en-US" dirty="0" smtClean="0"/>
              <a:t>, </a:t>
            </a:r>
            <a:r>
              <a:rPr lang="en-US" b="1" i="1" dirty="0" smtClean="0"/>
              <a:t>anything in italics</a:t>
            </a:r>
            <a:r>
              <a:rPr lang="en-US" dirty="0" smtClean="0"/>
              <a:t>,  charts, graphs, chapter overview or summary</a:t>
            </a:r>
          </a:p>
          <a:p>
            <a:endParaRPr lang="en-US" dirty="0" smtClean="0"/>
          </a:p>
        </p:txBody>
      </p:sp>
      <p:pic>
        <p:nvPicPr>
          <p:cNvPr id="1026" name="Picture 2" descr="C:\Documents and Settings\eherrera25\Local Settings\Temporary Internet Files\Content.IE5\XRLZWO4Z\MCj043471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581400"/>
            <a:ext cx="436180" cy="4572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5181600" y="2667000"/>
            <a:ext cx="19812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r>
              <a:rPr lang="en-US" sz="2800" dirty="0" smtClean="0"/>
              <a:t>ircling</a:t>
            </a:r>
            <a:endParaRPr lang="en-US" sz="2800" dirty="0"/>
          </a:p>
        </p:txBody>
      </p:sp>
      <p:pic>
        <p:nvPicPr>
          <p:cNvPr id="1028" name="Picture 4" descr="C:\Documents and Settings\eherrera25\Local Settings\Temporary Internet Files\Content.IE5\UJEYNI2U\MCj0441361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505200"/>
            <a:ext cx="609600" cy="609600"/>
          </a:xfrm>
          <a:prstGeom prst="rect">
            <a:avLst/>
          </a:prstGeom>
          <a:noFill/>
        </p:spPr>
      </p:pic>
      <p:pic>
        <p:nvPicPr>
          <p:cNvPr id="8" name="Picture 2" descr="C:\Documents and Settings\eherrera25\Local Settings\Temporary Internet Files\Content.IE5\2KV39YMP\MCj0322659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2492" y="4648200"/>
            <a:ext cx="1301508" cy="1982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 – Survey Headings </a:t>
            </a:r>
            <a:endParaRPr lang="en-US" dirty="0"/>
          </a:p>
        </p:txBody>
      </p:sp>
      <p:pic>
        <p:nvPicPr>
          <p:cNvPr id="4" name="Picture 2" descr="C:\Documents and Settings\Eli Herrera\My Documents\My Pictures\SQ3R4\Heading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86000"/>
            <a:ext cx="41656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1716</TotalTime>
  <Words>963</Words>
  <Application>Microsoft Office PowerPoint</Application>
  <PresentationFormat>On-screen Show (4:3)</PresentationFormat>
  <Paragraphs>134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Technic</vt:lpstr>
      <vt:lpstr>Slide 1</vt:lpstr>
      <vt:lpstr>Learning Styles</vt:lpstr>
      <vt:lpstr>Learning Styles Con’t</vt:lpstr>
      <vt:lpstr>Fold a sheet of notebook paper in half, vertically.</vt:lpstr>
      <vt:lpstr>Write S Q R R R on the paper</vt:lpstr>
      <vt:lpstr>Be sure to write down/copy everything you see on the note paper for the rest of this presentation. </vt:lpstr>
      <vt:lpstr>The SQ3R helps break down the information in a chapter or section of a chapter into building blocks.</vt:lpstr>
      <vt:lpstr>S - Survey</vt:lpstr>
      <vt:lpstr>S – Survey Headings </vt:lpstr>
      <vt:lpstr>S – Survey Bold Words</vt:lpstr>
      <vt:lpstr>S – Survey Italic Words</vt:lpstr>
      <vt:lpstr>S – Survey Graphs</vt:lpstr>
      <vt:lpstr>S – Survey Charts </vt:lpstr>
      <vt:lpstr>S – Survey Chapter Overviews </vt:lpstr>
      <vt:lpstr>S – Survey Chapter Summaries</vt:lpstr>
      <vt:lpstr>Q - Question</vt:lpstr>
      <vt:lpstr>Q - Question</vt:lpstr>
      <vt:lpstr>1st R - Read</vt:lpstr>
      <vt:lpstr>1st R - Read</vt:lpstr>
      <vt:lpstr>2nd R - Review</vt:lpstr>
      <vt:lpstr>2nd R - Review</vt:lpstr>
      <vt:lpstr>2nd R - Review</vt:lpstr>
      <vt:lpstr>2nd R - Review</vt:lpstr>
      <vt:lpstr>3rd R - Reread</vt:lpstr>
      <vt:lpstr>SQ3R In Review</vt:lpstr>
      <vt:lpstr>Note Taking</vt:lpstr>
      <vt:lpstr>Note Cards</vt:lpstr>
      <vt:lpstr>When to Study?</vt:lpstr>
      <vt:lpstr>Experience</vt:lpstr>
      <vt:lpstr>Math</vt:lpstr>
      <vt:lpstr>Math</vt:lpstr>
      <vt:lpstr>Math Notes</vt:lpstr>
      <vt:lpstr>Math Notes</vt:lpstr>
      <vt:lpstr>Proper Repetition</vt:lpstr>
      <vt:lpstr>Don’t forget…</vt:lpstr>
    </vt:vector>
  </TitlesOfParts>
  <Company>Del Mar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DMC Peer Tutoring Program</dc:title>
  <dc:creator>Del Mar College</dc:creator>
  <cp:lastModifiedBy>Owner</cp:lastModifiedBy>
  <cp:revision>69</cp:revision>
  <dcterms:created xsi:type="dcterms:W3CDTF">2009-08-04T14:43:23Z</dcterms:created>
  <dcterms:modified xsi:type="dcterms:W3CDTF">2011-05-09T20:06:28Z</dcterms:modified>
</cp:coreProperties>
</file>